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Lato Light"/>
      <p:regular r:id="rId26"/>
      <p:bold r:id="rId27"/>
      <p:italic r:id="rId28"/>
      <p:boldItalic r:id="rId29"/>
    </p:embeddedFont>
    <p:embeddedFont>
      <p:font typeface="Lato Black"/>
      <p:bold r:id="rId30"/>
      <p:boldItalic r:id="rId31"/>
    </p:embeddedFont>
    <p:embeddedFont>
      <p:font typeface="Source Sans Pr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4" name="Adonay Moraza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8E8507A-E698-4B3F-8607-9CF34B029FE6}">
  <a:tblStyle styleId="{78E8507A-E698-4B3F-8607-9CF34B029F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LatoLight-regular.fntdata"/><Relationship Id="rId25" Type="http://schemas.openxmlformats.org/officeDocument/2006/relationships/font" Target="fonts/Lato-boldItalic.fntdata"/><Relationship Id="rId28" Type="http://schemas.openxmlformats.org/officeDocument/2006/relationships/font" Target="fonts/LatoLight-italic.fntdata"/><Relationship Id="rId27" Type="http://schemas.openxmlformats.org/officeDocument/2006/relationships/font" Target="fonts/LatoLight-bold.fntdata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29" Type="http://schemas.openxmlformats.org/officeDocument/2006/relationships/font" Target="fonts/LatoLight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atoBlack-boldItalic.fntdata"/><Relationship Id="rId30" Type="http://schemas.openxmlformats.org/officeDocument/2006/relationships/font" Target="fonts/LatoBlack-bold.fntdata"/><Relationship Id="rId11" Type="http://schemas.openxmlformats.org/officeDocument/2006/relationships/slide" Target="slides/slide4.xml"/><Relationship Id="rId33" Type="http://schemas.openxmlformats.org/officeDocument/2006/relationships/font" Target="fonts/SourceSansPro-bold.fntdata"/><Relationship Id="rId10" Type="http://schemas.openxmlformats.org/officeDocument/2006/relationships/slide" Target="slides/slide3.xml"/><Relationship Id="rId32" Type="http://schemas.openxmlformats.org/officeDocument/2006/relationships/font" Target="fonts/SourceSansPro-regular.fntdata"/><Relationship Id="rId13" Type="http://schemas.openxmlformats.org/officeDocument/2006/relationships/slide" Target="slides/slide6.xml"/><Relationship Id="rId35" Type="http://schemas.openxmlformats.org/officeDocument/2006/relationships/font" Target="fonts/SourceSansPro-boldItalic.fntdata"/><Relationship Id="rId12" Type="http://schemas.openxmlformats.org/officeDocument/2006/relationships/slide" Target="slides/slide5.xml"/><Relationship Id="rId34" Type="http://schemas.openxmlformats.org/officeDocument/2006/relationships/font" Target="fonts/SourceSansPro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8-06-09T01:19:47.210">
    <p:pos x="6000" y="0"/>
    <p:text>Como crees que sea la mejor forma de presentar los requerimientos de Hardware y Software ?</p:text>
  </p:cm>
  <p:cm authorId="0" idx="2" dt="2018-06-09T01:19:03.253">
    <p:pos x="6000" y="100"/>
    <p:text>Hola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3" dt="2018-06-09T02:20:13.069">
    <p:pos x="6000" y="0"/>
    <p:text>El precio de la standard no lo encontre</p:tex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4" dt="2018-06-09T02:24:57.855">
    <p:pos x="6000" y="0"/>
    <p:text>Tomada del documento que subio Brayan Rodeno</p:text>
  </p:cm>
</p:cmLst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Shape 10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Shape 11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Shape 13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Shape 15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Shape 16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Shape 16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Shape 17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Shape 18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Shape 203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Shape 20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Shape 20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Shape 20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Shape 2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Shape 2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Shape 21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Shape 21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Shape 22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Shape 3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Shape 3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Shape 4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Shape 4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Shape 4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Shape 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Shape 6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Shape 6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Shape 8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Shape 8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Shape 9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Shape 9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Shape 1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Shape 12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Shape 12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Shape 12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Shape 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9300" y="1557425"/>
            <a:ext cx="4821400" cy="18297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Shape 229"/>
          <p:cNvSpPr/>
          <p:nvPr/>
        </p:nvSpPr>
        <p:spPr>
          <a:xfrm>
            <a:off x="0" y="0"/>
            <a:ext cx="1254600" cy="878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6799450" y="878150"/>
            <a:ext cx="1994700" cy="3700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Conclusiones</a:t>
            </a:r>
            <a:endParaRPr b="1"/>
          </a:p>
        </p:txBody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1197125" y="13793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just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00"/>
              <a:t>Oracle está comprometido en ofrecer soluciones que permitan cumplir con estas necesidades a través de sus productos de la OBI Suite, además de la creación de funcionalidades orientadas a la obtención y publicación de información en los dispositivos móviles. Estas soluciones permiten que la información esté disponible a todos los diferentes niveles de la organización, con un único y consistente modelo empresarial que permite unificar diferentes fuentes de información de distinta naturaleza de manera que sea sencilla de utilizar para el usuario de negocios.</a:t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¿Que es?</a:t>
            </a:r>
            <a:endParaRPr b="1"/>
          </a:p>
        </p:txBody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1297500" y="14170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/>
              <a:t>Es una plataforma de Oracle con soluciones de inteligencia de negocios y almacenamiento de datos, que nos permite la </a:t>
            </a:r>
            <a:r>
              <a:rPr lang="es" sz="1800"/>
              <a:t>visualización</a:t>
            </a:r>
            <a:r>
              <a:rPr lang="es" sz="1800"/>
              <a:t> de los datos, convertirlos en una base para tomar decisiones correctas en la empresa. Podremos ver gráficas y la tendencia de nuestros datos sobre eso descubriremos problemas o bien oportunidades de negocio.</a:t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1259875" y="2980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Ediciones</a:t>
            </a:r>
            <a:endParaRPr b="1"/>
          </a:p>
        </p:txBody>
      </p:sp>
      <p:cxnSp>
        <p:nvCxnSpPr>
          <p:cNvPr id="242" name="Shape 242"/>
          <p:cNvCxnSpPr/>
          <p:nvPr/>
        </p:nvCxnSpPr>
        <p:spPr>
          <a:xfrm>
            <a:off x="420075" y="2790116"/>
            <a:ext cx="8336100" cy="0"/>
          </a:xfrm>
          <a:prstGeom prst="straightConnector1">
            <a:avLst/>
          </a:prstGeom>
          <a:noFill/>
          <a:ln cap="flat" cmpd="sng" w="19050">
            <a:solidFill>
              <a:srgbClr val="4A86E8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243" name="Shape 243"/>
          <p:cNvSpPr/>
          <p:nvPr/>
        </p:nvSpPr>
        <p:spPr>
          <a:xfrm>
            <a:off x="648675" y="2692171"/>
            <a:ext cx="196200" cy="1959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4" name="Shape 244"/>
          <p:cNvCxnSpPr>
            <a:stCxn id="243" idx="0"/>
          </p:cNvCxnSpPr>
          <p:nvPr/>
        </p:nvCxnSpPr>
        <p:spPr>
          <a:xfrm rot="10800000">
            <a:off x="746775" y="1581271"/>
            <a:ext cx="0" cy="11109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45" name="Shape 245"/>
          <p:cNvSpPr txBox="1"/>
          <p:nvPr/>
        </p:nvSpPr>
        <p:spPr>
          <a:xfrm>
            <a:off x="824150" y="1299975"/>
            <a:ext cx="26184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Standard</a:t>
            </a:r>
            <a:r>
              <a:rPr b="1" lang="es" sz="18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 Edition One</a:t>
            </a:r>
            <a:endParaRPr b="1" sz="18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3F3F3"/>
                </a:solidFill>
                <a:latin typeface="Lato Light"/>
                <a:ea typeface="Lato Light"/>
                <a:cs typeface="Lato Light"/>
                <a:sym typeface="Lato Light"/>
              </a:rPr>
              <a:t>Para pequeñas y medianas empresas. (La más económica)</a:t>
            </a:r>
            <a:endParaRPr>
              <a:solidFill>
                <a:srgbClr val="F3F3F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cxnSp>
        <p:nvCxnSpPr>
          <p:cNvPr id="246" name="Shape 246"/>
          <p:cNvCxnSpPr/>
          <p:nvPr/>
        </p:nvCxnSpPr>
        <p:spPr>
          <a:xfrm>
            <a:off x="2611025" y="2888076"/>
            <a:ext cx="0" cy="12090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47" name="Shape 247"/>
          <p:cNvSpPr/>
          <p:nvPr/>
        </p:nvSpPr>
        <p:spPr>
          <a:xfrm>
            <a:off x="2512925" y="2692171"/>
            <a:ext cx="196200" cy="1959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Shape 248"/>
          <p:cNvSpPr txBox="1"/>
          <p:nvPr/>
        </p:nvSpPr>
        <p:spPr>
          <a:xfrm>
            <a:off x="2693150" y="3854675"/>
            <a:ext cx="2662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Standard</a:t>
            </a: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Edition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Incluye herramientas de reportes clásicas. 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cxnSp>
        <p:nvCxnSpPr>
          <p:cNvPr id="249" name="Shape 249"/>
          <p:cNvCxnSpPr>
            <a:stCxn id="250" idx="0"/>
          </p:cNvCxnSpPr>
          <p:nvPr/>
        </p:nvCxnSpPr>
        <p:spPr>
          <a:xfrm rot="10800000">
            <a:off x="4377300" y="1483171"/>
            <a:ext cx="0" cy="12090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50" name="Shape 250"/>
          <p:cNvSpPr/>
          <p:nvPr/>
        </p:nvSpPr>
        <p:spPr>
          <a:xfrm>
            <a:off x="4279200" y="2692171"/>
            <a:ext cx="196200" cy="1959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Shape 251"/>
          <p:cNvSpPr txBox="1"/>
          <p:nvPr/>
        </p:nvSpPr>
        <p:spPr>
          <a:xfrm>
            <a:off x="4454450" y="1299975"/>
            <a:ext cx="34761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Enterprise Edition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  <a:latin typeface="Lato Light"/>
                <a:ea typeface="Lato Light"/>
                <a:cs typeface="Lato Light"/>
                <a:sym typeface="Lato Light"/>
              </a:rPr>
              <a:t>Brinda una gama completa de productos empresariales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7F7F7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252" name="Shape 252"/>
          <p:cNvCxnSpPr/>
          <p:nvPr/>
        </p:nvCxnSpPr>
        <p:spPr>
          <a:xfrm>
            <a:off x="6143575" y="2888076"/>
            <a:ext cx="0" cy="1209000"/>
          </a:xfrm>
          <a:prstGeom prst="straightConnector1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53" name="Shape 253"/>
          <p:cNvSpPr/>
          <p:nvPr/>
        </p:nvSpPr>
        <p:spPr>
          <a:xfrm>
            <a:off x="6045475" y="2692171"/>
            <a:ext cx="196200" cy="1959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Shape 254"/>
          <p:cNvSpPr txBox="1"/>
          <p:nvPr/>
        </p:nvSpPr>
        <p:spPr>
          <a:xfrm>
            <a:off x="6225720" y="3854675"/>
            <a:ext cx="2662200" cy="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Enterprise Edition Plus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3F3F3"/>
                </a:solidFill>
                <a:latin typeface="Lato Light"/>
                <a:ea typeface="Lato Light"/>
                <a:cs typeface="Lato Light"/>
                <a:sym typeface="Lato Light"/>
              </a:rPr>
              <a:t>Versión vitaminada de la enterprise</a:t>
            </a:r>
            <a:endParaRPr>
              <a:solidFill>
                <a:srgbClr val="F3F3F3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Comparativa entre Ediciones</a:t>
            </a:r>
            <a:endParaRPr b="1"/>
          </a:p>
        </p:txBody>
      </p:sp>
      <p:graphicFrame>
        <p:nvGraphicFramePr>
          <p:cNvPr id="260" name="Shape 260"/>
          <p:cNvGraphicFramePr/>
          <p:nvPr/>
        </p:nvGraphicFramePr>
        <p:xfrm>
          <a:off x="645138" y="1721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{78E8507A-E698-4B3F-8607-9CF34B029FE6}</a:tableStyleId>
              </a:tblPr>
              <a:tblGrid>
                <a:gridCol w="2739975"/>
                <a:gridCol w="1334875"/>
                <a:gridCol w="1209450"/>
                <a:gridCol w="1109075"/>
                <a:gridCol w="146035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F3F3F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F3F3F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Standard One</a:t>
                      </a:r>
                      <a:endParaRPr b="1">
                        <a:solidFill>
                          <a:srgbClr val="F3F3F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F3F3F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Standard</a:t>
                      </a:r>
                      <a:endParaRPr b="1">
                        <a:solidFill>
                          <a:srgbClr val="F3F3F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F3F3F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Enterprise</a:t>
                      </a:r>
                      <a:endParaRPr b="1">
                        <a:solidFill>
                          <a:srgbClr val="F3F3F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F3F3F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Enterprise Plus</a:t>
                      </a:r>
                      <a:endParaRPr b="1">
                        <a:solidFill>
                          <a:srgbClr val="F3F3F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BI Server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BI Server Administrator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BI Answers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BI Dashboards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BI Publisher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5" name="Shape 265"/>
          <p:cNvGraphicFramePr/>
          <p:nvPr/>
        </p:nvGraphicFramePr>
        <p:xfrm>
          <a:off x="645138" y="120757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{78E8507A-E698-4B3F-8607-9CF34B029FE6}</a:tableStyleId>
              </a:tblPr>
              <a:tblGrid>
                <a:gridCol w="2739975"/>
                <a:gridCol w="1334875"/>
                <a:gridCol w="1209450"/>
                <a:gridCol w="1109075"/>
                <a:gridCol w="1460350"/>
              </a:tblGrid>
              <a:tr h="392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F3F3F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F3F3F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Standard One</a:t>
                      </a:r>
                      <a:endParaRPr b="1">
                        <a:solidFill>
                          <a:srgbClr val="F3F3F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F3F3F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Standard</a:t>
                      </a:r>
                      <a:endParaRPr b="1">
                        <a:solidFill>
                          <a:srgbClr val="F3F3F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F3F3F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Enterprise</a:t>
                      </a:r>
                      <a:endParaRPr b="1">
                        <a:solidFill>
                          <a:srgbClr val="F3F3F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F3F3F3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Enterprise Plus</a:t>
                      </a:r>
                      <a:endParaRPr b="1">
                        <a:solidFill>
                          <a:srgbClr val="F3F3F3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BI Discoverer .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BI Spreadsheet Add-in.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BI Beans.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BI Servicio de reportes.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8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BI toma de decisiones en tiempo real.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8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</a:t>
                      </a: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Visualización</a:t>
                      </a: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de datos.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8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Oracle </a:t>
                      </a: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Scorecard and</a:t>
                      </a: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Strategy </a:t>
                      </a: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Management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 Black"/>
                          <a:ea typeface="Lato Black"/>
                          <a:cs typeface="Lato Black"/>
                          <a:sym typeface="Lato Black"/>
                        </a:rPr>
                        <a:t>x</a:t>
                      </a:r>
                      <a:endParaRPr>
                        <a:solidFill>
                          <a:srgbClr val="FFFFFF"/>
                        </a:solidFill>
                        <a:latin typeface="Lato Black"/>
                        <a:ea typeface="Lato Black"/>
                        <a:cs typeface="Lato Black"/>
                        <a:sym typeface="Lato Black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3F3F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Requisitos de Hardware</a:t>
            </a:r>
            <a:endParaRPr b="1"/>
          </a:p>
        </p:txBody>
      </p:sp>
      <p:graphicFrame>
        <p:nvGraphicFramePr>
          <p:cNvPr id="271" name="Shape 271"/>
          <p:cNvGraphicFramePr/>
          <p:nvPr/>
        </p:nvGraphicFramePr>
        <p:xfrm>
          <a:off x="952500" y="1307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{78E8507A-E698-4B3F-8607-9CF34B029FE6}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Requisito</a:t>
                      </a:r>
                      <a:endParaRPr b="1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Standard</a:t>
                      </a:r>
                      <a:endParaRPr b="1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Enterprise</a:t>
                      </a:r>
                      <a:endParaRPr b="1"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RAM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1.5 GB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8 GB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Espacio en disco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6.0 GB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20 GB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Arquitectura del procesador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X86 - X64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X64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Frecuencia del procesador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 Gh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 Gh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Espacio Temporal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2.5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 GB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Memoria de intercambio (SWAP)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5.0 GB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FFFFFF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8 GB</a:t>
                      </a:r>
                      <a:endParaRPr>
                        <a:solidFill>
                          <a:srgbClr val="FFFFFF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type="title"/>
          </p:nvPr>
        </p:nvSpPr>
        <p:spPr>
          <a:xfrm>
            <a:off x="1297500" y="5192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Requisitos de Software</a:t>
            </a:r>
            <a:endParaRPr b="1"/>
          </a:p>
        </p:txBody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1297500" y="16302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Todas las ediciones comparten las mismas requisitos y son los siguientes: </a:t>
            </a:r>
            <a:endParaRPr sz="1600"/>
          </a:p>
          <a:p>
            <a:pPr indent="-330200" lvl="0" marL="45720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600"/>
              <a:buChar char="➔"/>
            </a:pPr>
            <a:r>
              <a:rPr lang="es" sz="1600"/>
              <a:t>JDK</a:t>
            </a:r>
            <a:endParaRPr sz="1600"/>
          </a:p>
          <a:p>
            <a:pPr indent="-3302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s" sz="1600"/>
              <a:t>Servidor de logica web</a:t>
            </a:r>
            <a:endParaRPr sz="1600"/>
          </a:p>
          <a:p>
            <a:pPr indent="-3302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s" sz="1600"/>
              <a:t>Oracle BI 12c</a:t>
            </a:r>
            <a:endParaRPr sz="1600"/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s" sz="1600"/>
              <a:t>Herramientas de cliente de oracle BI developer (12.2.1.3.0)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Sistemas Operativos compatibles </a:t>
            </a:r>
            <a:endParaRPr b="1"/>
          </a:p>
        </p:txBody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s" sz="1600"/>
              <a:t>Windows 2000 y versiones posteriores.</a:t>
            </a:r>
            <a:endParaRPr sz="1600"/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s" sz="1600"/>
              <a:t>Windows server 2003 .</a:t>
            </a:r>
            <a:endParaRPr sz="1600"/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s" sz="1600"/>
              <a:t>Linux.</a:t>
            </a:r>
            <a:endParaRPr sz="1600"/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s" sz="1600"/>
              <a:t>Oracle Solaris.</a:t>
            </a:r>
            <a:endParaRPr sz="1600"/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s" sz="1600"/>
              <a:t>IBM aix.</a:t>
            </a:r>
            <a:endParaRPr sz="1600"/>
          </a:p>
          <a:p>
            <a:pPr indent="-3302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s" sz="1600"/>
              <a:t>HP Ux itanium.</a:t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Costos de licenciamiento </a:t>
            </a:r>
            <a:endParaRPr b="1"/>
          </a:p>
        </p:txBody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1354900" y="1354350"/>
            <a:ext cx="7038900" cy="12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Standard</a:t>
            </a:r>
            <a:r>
              <a:rPr lang="es" sz="1600"/>
              <a:t> Edition One: </a:t>
            </a:r>
            <a:endParaRPr sz="16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Licencias por usuario $1000.</a:t>
            </a:r>
            <a:endParaRPr sz="16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Soporte y </a:t>
            </a:r>
            <a:r>
              <a:rPr lang="es" sz="1600"/>
              <a:t>actualizaciones</a:t>
            </a:r>
            <a:r>
              <a:rPr lang="es" sz="1600"/>
              <a:t> $ 220</a:t>
            </a:r>
            <a:endParaRPr sz="1600"/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Shape 290"/>
          <p:cNvSpPr txBox="1"/>
          <p:nvPr/>
        </p:nvSpPr>
        <p:spPr>
          <a:xfrm>
            <a:off x="777800" y="1442700"/>
            <a:ext cx="6273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1406925" y="2618250"/>
            <a:ext cx="7038900" cy="12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Standard Enterprise edition: </a:t>
            </a:r>
            <a:endParaRPr sz="16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Licencias  $51,800</a:t>
            </a:r>
            <a:endParaRPr sz="1600"/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Shape 292"/>
          <p:cNvSpPr txBox="1"/>
          <p:nvPr/>
        </p:nvSpPr>
        <p:spPr>
          <a:xfrm>
            <a:off x="829825" y="2706600"/>
            <a:ext cx="6273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1406925" y="3661900"/>
            <a:ext cx="7038900" cy="12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Standard Enterprise suite edition Plus: </a:t>
            </a:r>
            <a:endParaRPr sz="16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Licencias  $221,250</a:t>
            </a:r>
            <a:endParaRPr sz="1600"/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Shape 294"/>
          <p:cNvSpPr txBox="1"/>
          <p:nvPr/>
        </p:nvSpPr>
        <p:spPr>
          <a:xfrm>
            <a:off x="829825" y="3661900"/>
            <a:ext cx="627300" cy="5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